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4"/>
  </p:notesMasterIdLst>
  <p:sldIdLst>
    <p:sldId id="306" r:id="rId2"/>
    <p:sldId id="384" r:id="rId3"/>
    <p:sldId id="318" r:id="rId4"/>
    <p:sldId id="319" r:id="rId5"/>
    <p:sldId id="321" r:id="rId6"/>
    <p:sldId id="320" r:id="rId7"/>
    <p:sldId id="396" r:id="rId8"/>
    <p:sldId id="397" r:id="rId9"/>
    <p:sldId id="385" r:id="rId10"/>
    <p:sldId id="322" r:id="rId11"/>
    <p:sldId id="323" r:id="rId12"/>
    <p:sldId id="398" r:id="rId13"/>
    <p:sldId id="399" r:id="rId14"/>
    <p:sldId id="324" r:id="rId15"/>
    <p:sldId id="325" r:id="rId16"/>
    <p:sldId id="326" r:id="rId17"/>
    <p:sldId id="401" r:id="rId18"/>
    <p:sldId id="400" r:id="rId19"/>
    <p:sldId id="402" r:id="rId20"/>
    <p:sldId id="403" r:id="rId21"/>
    <p:sldId id="404" r:id="rId22"/>
    <p:sldId id="405" r:id="rId23"/>
    <p:sldId id="386" r:id="rId24"/>
    <p:sldId id="329" r:id="rId25"/>
    <p:sldId id="335" r:id="rId26"/>
    <p:sldId id="387" r:id="rId27"/>
    <p:sldId id="336" r:id="rId28"/>
    <p:sldId id="338" r:id="rId29"/>
    <p:sldId id="406" r:id="rId30"/>
    <p:sldId id="439" r:id="rId31"/>
    <p:sldId id="407" r:id="rId32"/>
    <p:sldId id="388" r:id="rId33"/>
    <p:sldId id="339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344" r:id="rId42"/>
    <p:sldId id="415" r:id="rId43"/>
    <p:sldId id="435" r:id="rId44"/>
    <p:sldId id="337" r:id="rId45"/>
    <p:sldId id="416" r:id="rId46"/>
    <p:sldId id="417" r:id="rId47"/>
    <p:sldId id="418" r:id="rId48"/>
    <p:sldId id="419" r:id="rId49"/>
    <p:sldId id="420" r:id="rId50"/>
    <p:sldId id="440" r:id="rId51"/>
    <p:sldId id="341" r:id="rId52"/>
    <p:sldId id="342" r:id="rId53"/>
    <p:sldId id="436" r:id="rId54"/>
    <p:sldId id="441" r:id="rId55"/>
    <p:sldId id="422" r:id="rId56"/>
    <p:sldId id="421" r:id="rId57"/>
    <p:sldId id="345" r:id="rId58"/>
    <p:sldId id="423" r:id="rId59"/>
    <p:sldId id="437" r:id="rId60"/>
    <p:sldId id="442" r:id="rId61"/>
    <p:sldId id="389" r:id="rId62"/>
    <p:sldId id="346" r:id="rId63"/>
    <p:sldId id="347" r:id="rId64"/>
    <p:sldId id="349" r:id="rId65"/>
    <p:sldId id="424" r:id="rId66"/>
    <p:sldId id="351" r:id="rId67"/>
    <p:sldId id="356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391" r:id="rId76"/>
    <p:sldId id="359" r:id="rId77"/>
    <p:sldId id="360" r:id="rId78"/>
    <p:sldId id="432" r:id="rId79"/>
    <p:sldId id="433" r:id="rId80"/>
    <p:sldId id="438" r:id="rId81"/>
    <p:sldId id="434" r:id="rId82"/>
    <p:sldId id="303" r:id="rId8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435153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 autoAdjust="0"/>
    <p:restoredTop sz="90373" autoAdjust="0"/>
  </p:normalViewPr>
  <p:slideViewPr>
    <p:cSldViewPr snapToGrid="0">
      <p:cViewPr varScale="1">
        <p:scale>
          <a:sx n="76" d="100"/>
          <a:sy n="76" d="100"/>
        </p:scale>
        <p:origin x="183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6.1.1.1 Защита элементов сети 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6.1.3.1 Защита электронной почты и веб-трафика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6.1.3.2 Устройство защиты электронной почты Cisco ESA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6.1.3.3 Устройство защиты веб-трафика Cisco WSA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6.1.4.1 Решения Cisco для контроля доступа к сети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6.1.4.2 Функции Cisco NAC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6.1.4.3 Компоненты Cisco NAC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6.1.4.4 Сетевой доступ для гостей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6.1.4.5 Профайлер Cisco NAC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6.2.1.1 Описание уязвимостей на 2-м уровне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6.2.1.2 Категории атак на коммутаторы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6.1.1.2 Обеспечение безопасности оконечных устройств традиционным способом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6.2.2.1 Базовый режим работы коммутатора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6.2.2.2 Пример использования таблицы САМ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6.2.2.3 Атака на таблицу САМ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6.2.2.3 Атака на таблицу САМ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6.2.2.4 Инструменты атаки на таблицу САМ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6.2.3.1 Способы борьбы с атаками на таблицу САМ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6.2.3.2 Защита портов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6.2.3.3 Включение опций защиты портов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6.2.3.4 Нарушение защиты портов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6.2.3.5 Устаревание данных защиты портов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6.1.1.3 Сеть без границ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6.2.3.6 Работа защиты портов совместно с IP-телефонами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6.2.3.7 SNMP-уведомление об изменениях MAC-адресов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6.2.4.1 Атаки перехода (Hopping) VLAN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6.2.4.2 Атака VLAN Double-Tagging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6.2.4.3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87126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6.2.4.4 Функция PVLAN Edge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6.2.4.5 Проверка защищенных портов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6.2.4.6 Частные сети VLAN</a:t>
            </a:r>
          </a:p>
          <a:p>
            <a:pPr algn="l" rtl="0"/>
            <a:r>
              <a:rPr lang="ru-RU" b="0" i="0" u="none" baseline="0"/>
              <a:t>6.2.4.7 Видео. Инструкция по частным сетям VLAN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6.2.5.1 Спуфинг DHCP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6.2.5.2 Истощение DHCP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6.1.1.4 Обеспечение безопасности оконечных устройств в сети без границ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6.2.5.2 Истощение DHCP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1.2.3.3 Троянские кони</a:t>
            </a:r>
          </a:p>
          <a:p>
            <a:pPr algn="l" rtl="0"/>
            <a:r>
              <a:rPr lang="ru-RU" b="0" i="0" u="none" baseline="0"/>
              <a:t>1.2.3.4 Классификация троянских коней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6.2.5.4 Конфигурирование DHCP Snooping</a:t>
            </a:r>
          </a:p>
          <a:p>
            <a:pPr algn="l" rtl="0"/>
            <a:r>
              <a:rPr lang="ru-RU" b="0" i="0" u="none" baseline="0"/>
              <a:t>6.2.5.5 Пример конфигурирования DHCP Snooping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6.2.5.5 Пример конфигурирования DHCP Snooping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6.2.5.5 Пример конфигурирования DHCP Snooping (продолжение)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6.2.6.1 </a:t>
            </a:r>
            <a:r>
              <a:rPr lang="ru-RU" sz="1200" b="0" i="0" u="none" baseline="0"/>
              <a:t>Спуфинг ARP и ARP Poisoning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6.2.6.2 Нейтрализация ARP-атак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6.2.6.4 </a:t>
            </a:r>
            <a:r>
              <a:rPr lang="ru-RU" sz="1200" b="0" i="0" u="none" baseline="0"/>
              <a:t>Конфигурирование динамического инспектирования ARP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6.2.6.5 </a:t>
            </a:r>
            <a:r>
              <a:rPr lang="ru-RU" sz="1200" b="0" i="0" u="none" baseline="0"/>
              <a:t>Пример конфигурирования динамического инспектирования ARP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6.2.6.4 Конфигурирование динамического инспектирования ARP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baseline="0"/>
              <a:t>6.2.6.4 Пример конфигурирования динамического инспектирования ARP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35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6.1.1.5 Современные решения для безопасности оконечных устройств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6.2.7.1 </a:t>
            </a:r>
            <a:r>
              <a:rPr lang="ru-RU" sz="1200" b="0" i="0" u="none" baseline="0"/>
              <a:t>Атаки спуфинга адресов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6.2.7.2 </a:t>
            </a:r>
            <a:r>
              <a:rPr lang="ru-RU" sz="1200" b="0" i="0" u="none" baseline="0"/>
              <a:t>Нейтрализация атак спуфинга адресов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6.2.7.3 </a:t>
            </a:r>
            <a:r>
              <a:rPr lang="ru-RU" sz="1200" b="0" i="0" u="none" baseline="0"/>
              <a:t>Конфигурирование IP Source Guard</a:t>
            </a:r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202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6.2.8.1 </a:t>
            </a:r>
            <a:r>
              <a:rPr lang="ru-RU" sz="1200" b="0" i="0" u="none" baseline="0"/>
              <a:t>Знакомство с протоколом связующего дерева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6.2.8.2 Различные реализации протокола связующего дерева (Spanning Tree Protocol, STP)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6.2.8.3 Роли портов STP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6.2.8.4 Корневой мост STP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6.2.8.5 Стоимость пути STP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6.1.1.6 Аппаратное и программное шифрование локальных данных</a:t>
            </a:r>
          </a:p>
          <a:p>
            <a:pPr algn="l" rtl="0"/>
            <a:r>
              <a:rPr lang="ru-RU" b="0" i="0" u="none" baseline="0"/>
              <a:t>6.1.1.7 Задание. Определение терминологии по безопасности оконечных устройств (DND)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6.2.8.6 Формат кадра 802.1D BPDU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6.2.8.7 Распространение и обработка BPDU-сообщений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6.2.8.8 Расширенный ИД системы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6.2.8.9 Выбор корневого моста</a:t>
            </a:r>
          </a:p>
          <a:p>
            <a:pPr algn="l" rtl="0"/>
            <a:r>
              <a:rPr lang="ru-RU" sz="1200" b="0" i="0" u="none" baseline="0"/>
              <a:t>6.2.8.10 Задание. Определение ролей портов 802.1D RSTP</a:t>
            </a:r>
          </a:p>
          <a:p>
            <a:pPr algn="l" rtl="0"/>
            <a:r>
              <a:rPr lang="ru-RU" sz="1200" b="0" i="0" u="none" baseline="0"/>
              <a:t>6.2.8.11 Задание. Устранение проблем конфигурации STP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u="none" baseline="0"/>
              <a:t>6.2.8.12 Видео. Протокол связующего дерева в действии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6.2.9.1 </a:t>
            </a:r>
            <a:r>
              <a:rPr lang="ru-RU" sz="1200" b="0" i="0" u="none" baseline="0"/>
              <a:t>Атаки путем манипуляций STP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6.2.9.2 Нейтрализация STP-атак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6.2.9.3 Конфигурирование PortFast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6.2.9.4 Конфигурирование BDPU Guard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6.2.9.5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768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6.2.9.5 Конфигурирование Loop Guard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6.1.2.1 Усовершенствованная защита от вредоносного ПО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6.1.2.2 AMP и управляемая защита от угроз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6.1.2.3 AMP для оконечных устройств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/>
              <a:t>CCNA Security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633849" cy="2907239"/>
          </a:xfrm>
        </p:spPr>
        <p:txBody>
          <a:bodyPr/>
          <a:lstStyle/>
          <a:p>
            <a:pPr algn="l" rtl="0"/>
            <a:r>
              <a:rPr lang="ru-RU" sz="3200" b="0" i="0" u="none" baseline="0" dirty="0" err="1" smtClean="0"/>
              <a:t>Лекція</a:t>
            </a:r>
            <a:r>
              <a:rPr lang="ru-RU" sz="3200" b="0" i="0" u="none" baseline="0" dirty="0" smtClean="0"/>
              <a:t> </a:t>
            </a:r>
            <a:r>
              <a:rPr lang="ru-RU" sz="3200" b="0" i="0" u="none" baseline="0" dirty="0"/>
              <a:t>6: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2800" b="0" i="0" u="none" baseline="0" dirty="0"/>
              <a:t>Обеспечение безопасности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локальной </a:t>
            </a:r>
            <a:r>
              <a:rPr lang="ru-RU" sz="2800" b="0" i="0" u="none" baseline="0" dirty="0"/>
              <a:t>сети (LAN)</a:t>
            </a:r>
            <a:endParaRPr lang="ru-RU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91429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Усовершенствованная защита от вредоносного ПО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08" y="1484686"/>
            <a:ext cx="7946184" cy="387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AMP и управляемая защита от угроз</a:t>
            </a:r>
            <a:endParaRPr lang="ru-RU" sz="2800" dirty="0"/>
          </a:p>
        </p:txBody>
      </p:sp>
      <p:sp>
        <p:nvSpPr>
          <p:cNvPr id="3" name="Rectangle 2"/>
          <p:cNvSpPr/>
          <p:nvPr/>
        </p:nvSpPr>
        <p:spPr>
          <a:xfrm>
            <a:off x="723231" y="1724884"/>
            <a:ext cx="760180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spcBef>
                <a:spcPts val="1200"/>
              </a:spcBef>
            </a:pPr>
            <a:r>
              <a:rPr lang="ru-RU" b="0" i="0" u="none" baseline="0">
                <a:solidFill>
                  <a:srgbClr val="333333"/>
                </a:solidFill>
              </a:rPr>
              <a:t>Команды Talos собирают аналитические данные об угрозах в реальном времени из разных источников: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0" i="0" u="none" baseline="0">
                <a:solidFill>
                  <a:srgbClr val="333333"/>
                </a:solidFill>
              </a:rPr>
              <a:t>1,6 миллиона развернутых устройств обеспечения безопасности, включая межсетевые экраны, IPS, решения защиты веб-трафика и устройства обеспечения безопасности электронной почты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0" i="0" u="none" baseline="0">
                <a:solidFill>
                  <a:srgbClr val="333333"/>
                </a:solidFill>
              </a:rPr>
              <a:t>150 млн оконечных устройств</a:t>
            </a:r>
          </a:p>
          <a:p>
            <a:pPr algn="l" rtl="0">
              <a:spcBef>
                <a:spcPts val="1200"/>
              </a:spcBef>
            </a:pPr>
            <a:r>
              <a:rPr lang="ru-RU" b="0" i="0" u="none" baseline="0">
                <a:solidFill>
                  <a:srgbClr val="333333"/>
                </a:solidFill>
              </a:rPr>
              <a:t>Затем они анализируют эти данные: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0" i="0" u="none" baseline="0">
                <a:solidFill>
                  <a:srgbClr val="333333"/>
                </a:solidFill>
              </a:rPr>
              <a:t>100 ТБ ежедневной аналитики безопасности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0" i="0" u="none" baseline="0">
                <a:solidFill>
                  <a:srgbClr val="333333"/>
                </a:solidFill>
              </a:rPr>
              <a:t>13 млрд веб-запросов в день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0" i="0" u="none" baseline="0">
                <a:solidFill>
                  <a:srgbClr val="333333"/>
                </a:solidFill>
              </a:rPr>
              <a:t>35% мирового корпоративного трафика электронной почты</a:t>
            </a:r>
          </a:p>
        </p:txBody>
      </p:sp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AMP для оконечных устройств</a:t>
            </a:r>
            <a:endParaRPr lang="ru-RU" sz="2800" dirty="0"/>
          </a:p>
        </p:txBody>
      </p:sp>
      <p:sp>
        <p:nvSpPr>
          <p:cNvPr id="2" name="Rectangle 1"/>
          <p:cNvSpPr/>
          <p:nvPr/>
        </p:nvSpPr>
        <p:spPr>
          <a:xfrm>
            <a:off x="545909" y="1582341"/>
            <a:ext cx="82726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1" i="0" u="none" baseline="0" dirty="0">
                <a:solidFill>
                  <a:srgbClr val="333333"/>
                </a:solidFill>
              </a:rPr>
              <a:t>AMP для оконечных устройств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(AMP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for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Endpoints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) интегрируется с решением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AMP для сетей (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AMP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for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Networks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), чтобы обеспечить комплексную защиту по всей распределенной сети и оконечным устройствам.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1" i="0" u="none" baseline="0" dirty="0">
                <a:solidFill>
                  <a:srgbClr val="333333"/>
                </a:solidFill>
              </a:rPr>
              <a:t>AMP для сетей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(AMP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for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Networks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) представляет собой сетевое решение </a:t>
            </a:r>
            <a:r>
              <a:rPr lang="en-US" sz="1600" b="0" i="0" u="none" baseline="0" dirty="0" smtClean="0">
                <a:solidFill>
                  <a:srgbClr val="333333"/>
                </a:solidFill>
              </a:rPr>
              <a:t/>
            </a:r>
            <a:br>
              <a:rPr lang="en-US" sz="1600" b="0" i="0" u="none" baseline="0" dirty="0" smtClean="0">
                <a:solidFill>
                  <a:srgbClr val="333333"/>
                </a:solidFill>
              </a:rPr>
            </a:br>
            <a:r>
              <a:rPr lang="ru-RU" sz="1600" b="0" i="0" u="none" baseline="0" dirty="0" smtClean="0">
                <a:solidFill>
                  <a:srgbClr val="333333"/>
                </a:solidFill>
              </a:rPr>
              <a:t>и 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интегрируется в самостоятельные устройства сетевой безопасности </a:t>
            </a:r>
            <a:r>
              <a:rPr lang="en-US" sz="1600" b="0" i="0" u="none" baseline="0" dirty="0" smtClean="0">
                <a:solidFill>
                  <a:srgbClr val="333333"/>
                </a:solidFill>
              </a:rPr>
              <a:t/>
            </a:r>
            <a:br>
              <a:rPr lang="en-US" sz="1600" b="0" i="0" u="none" baseline="0" dirty="0" smtClean="0">
                <a:solidFill>
                  <a:srgbClr val="333333"/>
                </a:solidFill>
              </a:rPr>
            </a:br>
            <a:r>
              <a:rPr lang="ru-RU" sz="1600" b="0" i="0" u="none" baseline="0" dirty="0" err="1" smtClean="0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 smtClean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ASA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Firewall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и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FirePOWER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.</a:t>
            </a:r>
          </a:p>
          <a:p>
            <a:pPr marL="28575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600" b="1" i="0" u="none" baseline="0" dirty="0">
                <a:solidFill>
                  <a:srgbClr val="333333"/>
                </a:solidFill>
              </a:rPr>
              <a:t>AMP для защиты контента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(AMP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for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Content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Security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) представляет собой функцию, интегрированную в устройства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Cloud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Web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Security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en-US" sz="1600" b="0" i="0" u="none" baseline="0" dirty="0" smtClean="0">
                <a:solidFill>
                  <a:srgbClr val="333333"/>
                </a:solidFill>
              </a:rPr>
              <a:t/>
            </a:r>
            <a:br>
              <a:rPr lang="en-US" sz="1600" b="0" i="0" u="none" baseline="0" dirty="0" smtClean="0">
                <a:solidFill>
                  <a:srgbClr val="333333"/>
                </a:solidFill>
              </a:rPr>
            </a:br>
            <a:r>
              <a:rPr lang="ru-RU" sz="1600" b="0" i="0" u="none" baseline="0" dirty="0" smtClean="0">
                <a:solidFill>
                  <a:srgbClr val="333333"/>
                </a:solidFill>
              </a:rPr>
              <a:t>или 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устройства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Cisco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Web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и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Email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</a:t>
            </a:r>
            <a:r>
              <a:rPr lang="ru-RU" sz="1600" b="0" i="0" u="none" baseline="0" dirty="0" err="1">
                <a:solidFill>
                  <a:srgbClr val="333333"/>
                </a:solidFill>
              </a:rPr>
              <a:t>Security</a:t>
            </a:r>
            <a:r>
              <a:rPr lang="ru-RU" sz="1600" b="0" i="0" u="none" baseline="0" dirty="0">
                <a:solidFill>
                  <a:srgbClr val="333333"/>
                </a:solidFill>
              </a:rPr>
              <a:t> для защиты от вредоносных атак через электронную почту или веб-трафик.</a:t>
            </a:r>
            <a:endParaRPr lang="ru-RU" sz="1600" b="0" i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480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6.1.3: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Защита электронной почты и веб-трафика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365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Защита электронной почты и веб-трафика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77" y="1148323"/>
            <a:ext cx="6465047" cy="486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Устройство защиты электронной почты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ESA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0080" y="1237488"/>
            <a:ext cx="818642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Функции и преимущества решений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для защиты электронной почты:</a:t>
            </a:r>
          </a:p>
          <a:p>
            <a:pPr algn="l" rtl="0"/>
            <a:r>
              <a:rPr lang="ru-RU" sz="1600" b="0" i="0" u="none" baseline="0" dirty="0" smtClean="0"/>
              <a:t>Глобальные </a:t>
            </a:r>
            <a:r>
              <a:rPr lang="ru-RU" sz="1600" b="0" i="0" u="none" baseline="0" dirty="0"/>
              <a:t>аналитические данные по угрозам</a:t>
            </a:r>
          </a:p>
          <a:p>
            <a:pPr algn="l" rtl="0"/>
            <a:r>
              <a:rPr lang="ru-RU" sz="1600" b="0" i="0" u="none" baseline="0" dirty="0"/>
              <a:t>Блокировка спама</a:t>
            </a:r>
          </a:p>
          <a:p>
            <a:pPr algn="l" rtl="0"/>
            <a:r>
              <a:rPr lang="ru-RU" sz="1600" b="0" i="0" u="none" baseline="0" dirty="0" smtClean="0"/>
              <a:t>Усовершенствованная </a:t>
            </a:r>
            <a:r>
              <a:rPr lang="ru-RU" sz="1600" b="0" i="0" u="none" baseline="0" dirty="0"/>
              <a:t>защита от вредоносного ПО</a:t>
            </a:r>
          </a:p>
          <a:p>
            <a:pPr algn="l" rtl="0"/>
            <a:r>
              <a:rPr lang="ru-RU" sz="1600" b="0" i="0" u="none" baseline="0" dirty="0" smtClean="0"/>
              <a:t>Средства </a:t>
            </a:r>
            <a:r>
              <a:rPr lang="ru-RU" sz="1600" b="0" i="0" u="none" baseline="0" dirty="0"/>
              <a:t>управления исходящими сообщениями</a:t>
            </a:r>
          </a:p>
        </p:txBody>
      </p:sp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Устройство защиты веб-трафика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WSA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94" y="1144121"/>
            <a:ext cx="4341532" cy="168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49" y="2830046"/>
            <a:ext cx="4520353" cy="168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20" y="4487395"/>
            <a:ext cx="4520353" cy="182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945380" y="1495425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Клиент инициирует веб-запрос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955154" y="3182471"/>
            <a:ext cx="1988822" cy="770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WSA пересылает запрос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68625" y="5260050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Ответ отправляется на WSA,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а </a:t>
            </a:r>
            <a:r>
              <a:rPr lang="ru-RU" sz="1600" b="0" i="0" u="none" baseline="0" dirty="0"/>
              <a:t>затем на клиента</a:t>
            </a:r>
          </a:p>
        </p:txBody>
      </p:sp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6.1.4: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Контроль сетевого доступа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198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Решения Cisco для контроля доступа к сети</a:t>
            </a:r>
            <a:endParaRPr lang="ru-RU" sz="2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069975"/>
            <a:ext cx="7143750" cy="514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6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Функции Cisco NAC</a:t>
            </a:r>
            <a:endParaRPr lang="ru-RU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7" y="1285874"/>
            <a:ext cx="7174166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22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6.1.1: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spc="-10" dirty="0"/>
              <a:t>Знакомство с безопасностью оконечных устройств</a:t>
            </a:r>
            <a:endParaRPr lang="ru-RU" sz="2800" spc="-1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Компоненты Cisco NAC</a:t>
            </a: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263650"/>
            <a:ext cx="6762750" cy="48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9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Сетевой доступ для гостей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40080" y="1237488"/>
            <a:ext cx="8503920" cy="4576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Предоставлять полномочия спонсора можно тремя способами:</a:t>
            </a:r>
          </a:p>
          <a:p>
            <a:pPr algn="l" rtl="0"/>
            <a:r>
              <a:rPr lang="ru-RU" sz="1600" b="0" i="0" u="none" baseline="0" dirty="0"/>
              <a:t>только учетным записям, созданным спонсором</a:t>
            </a:r>
          </a:p>
          <a:p>
            <a:pPr algn="l" rtl="0"/>
            <a:r>
              <a:rPr lang="ru-RU" sz="1600" b="0" i="0" u="none" baseline="0" dirty="0"/>
              <a:t>всем учетным записям</a:t>
            </a:r>
          </a:p>
          <a:p>
            <a:pPr algn="l" rtl="0"/>
            <a:r>
              <a:rPr lang="ru-RU" sz="1600" b="0" i="0" u="none" baseline="0" dirty="0" smtClean="0"/>
              <a:t>никаким </a:t>
            </a:r>
            <a:r>
              <a:rPr lang="ru-RU" sz="1600" b="0" i="0" u="none" baseline="0" dirty="0"/>
              <a:t>учетным записям (т. е. пользователи не смогут изменять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никакие </a:t>
            </a:r>
            <a:r>
              <a:rPr lang="ru-RU" sz="1600" b="0" i="0" u="none" baseline="0" dirty="0"/>
              <a:t>полномочия)</a:t>
            </a:r>
          </a:p>
        </p:txBody>
      </p:sp>
    </p:spTree>
    <p:extLst>
      <p:ext uri="{BB962C8B-B14F-4D97-AF65-F5344CB8AC3E}">
        <p14:creationId xmlns:p14="http://schemas.microsoft.com/office/powerpoint/2010/main" val="116176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Профайлер Cisco NAC</a:t>
            </a:r>
            <a:endParaRPr lang="ru-RU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4" y="1282700"/>
            <a:ext cx="7694612" cy="474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8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Угрозы безопасности уровня 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Описание уязвимостей на 2-м уровне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09688"/>
            <a:ext cx="7153275" cy="48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Категории атак на коммутаторы</a:t>
            </a:r>
            <a:endParaRPr lang="ru-RU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4" y="1128713"/>
            <a:ext cx="4494212" cy="503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Атаки на таблицы CAM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Базовый режим работы коммутатора</a:t>
            </a:r>
            <a:endParaRPr lang="ru-RU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0" y="2005013"/>
            <a:ext cx="745316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Пример использования таблицы САМ</a:t>
            </a:r>
            <a:endParaRPr lang="ru-RU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71563"/>
            <a:ext cx="6705600" cy="509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Атака на таблицу САМ</a:t>
            </a:r>
            <a:endParaRPr lang="ru-RU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3" y="965200"/>
            <a:ext cx="4325092" cy="308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33" y="2860676"/>
            <a:ext cx="4325092" cy="334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307254" y="4791075"/>
            <a:ext cx="2058249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Заполнение таблицы САМ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836960" y="1647825"/>
            <a:ext cx="3608069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Злоумышленник запускает инструмент атаки</a:t>
            </a:r>
          </a:p>
        </p:txBody>
      </p:sp>
    </p:spTree>
    <p:extLst>
      <p:ext uri="{BB962C8B-B14F-4D97-AF65-F5344CB8AC3E}">
        <p14:creationId xmlns:p14="http://schemas.microsoft.com/office/powerpoint/2010/main" val="170660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Защита элементов сети LAN</a:t>
            </a:r>
            <a:endParaRPr lang="ru-RU" sz="2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85" y="1090330"/>
            <a:ext cx="6713631" cy="511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Атака на таблицу САМ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42950" y="4639229"/>
            <a:ext cx="2984504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Злоумышленник захватывает трафик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836959" y="1819275"/>
            <a:ext cx="3900641" cy="54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Коммутатор передает весь трафик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2" y="965200"/>
            <a:ext cx="4325092" cy="328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33" y="2955926"/>
            <a:ext cx="4325092" cy="330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Инструменты атаки на таблицу САМ</a:t>
            </a:r>
            <a:endParaRPr lang="ru-RU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8" y="2503884"/>
            <a:ext cx="8307205" cy="185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4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атаки на таблицу CAM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08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Способы борьбы с атаками на таблицу САМ</a:t>
            </a:r>
            <a:endParaRPr lang="ru-RU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79" y="1279525"/>
            <a:ext cx="6187643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Защита портов</a:t>
            </a:r>
            <a:endParaRPr lang="ru-RU" sz="2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84287"/>
            <a:ext cx="4950988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68" y="2631281"/>
            <a:ext cx="4611064" cy="2127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9" y="4875213"/>
            <a:ext cx="4499149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476875" y="1675605"/>
            <a:ext cx="2984504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Включение функции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защиты </a:t>
            </a:r>
            <a:r>
              <a:rPr lang="ru-RU" sz="1600" b="0" i="0" u="none" baseline="0" dirty="0"/>
              <a:t>портов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5275" y="3323431"/>
            <a:ext cx="1752600" cy="7429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Проверка работы функции защиты портов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323975" y="5352256"/>
            <a:ext cx="2686050" cy="44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Опции защиты портов</a:t>
            </a:r>
          </a:p>
        </p:txBody>
      </p:sp>
    </p:spTree>
    <p:extLst>
      <p:ext uri="{BB962C8B-B14F-4D97-AF65-F5344CB8AC3E}">
        <p14:creationId xmlns:p14="http://schemas.microsoft.com/office/powerpoint/2010/main" val="32990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Включение опций защиты портов</a:t>
            </a:r>
            <a:endParaRPr lang="ru-RU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354943" y="1638854"/>
            <a:ext cx="7783184" cy="1167846"/>
            <a:chOff x="354943" y="1276904"/>
            <a:chExt cx="7783184" cy="1167846"/>
          </a:xfrm>
        </p:grpSpPr>
        <p:sp>
          <p:nvSpPr>
            <p:cNvPr id="5" name="Text Placeholder 6"/>
            <p:cNvSpPr txBox="1">
              <a:spLocks/>
            </p:cNvSpPr>
            <p:nvPr/>
          </p:nvSpPr>
          <p:spPr>
            <a:xfrm>
              <a:off x="394302" y="1276904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800" b="0" i="0" u="none" baseline="0"/>
                <a:t>Настройка максимального числа MAC-адресов</a:t>
              </a:r>
            </a:p>
          </p:txBody>
        </p: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43" y="1724579"/>
              <a:ext cx="7753772" cy="720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54943" y="3140655"/>
            <a:ext cx="7753772" cy="1127074"/>
            <a:chOff x="354943" y="2658584"/>
            <a:chExt cx="7753772" cy="112707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43" y="3096180"/>
              <a:ext cx="7753772" cy="689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Placeholder 6"/>
            <p:cNvSpPr txBox="1">
              <a:spLocks/>
            </p:cNvSpPr>
            <p:nvPr/>
          </p:nvSpPr>
          <p:spPr>
            <a:xfrm>
              <a:off x="354943" y="2658584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800" b="0" i="0" u="none" baseline="0"/>
                <a:t>Конфигурирование MAC-адресов вручную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4782" y="4601683"/>
            <a:ext cx="7743825" cy="1139171"/>
            <a:chOff x="374782" y="4239733"/>
            <a:chExt cx="7743825" cy="1139171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302" y="4687408"/>
              <a:ext cx="7665105" cy="69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374782" y="4239733"/>
              <a:ext cx="7743825" cy="447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800" b="0" i="0" u="none" baseline="0"/>
                <a:t>Динамическое изучение подключенных MAC-адресов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6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Нарушение защиты портов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6224" y="1443545"/>
            <a:ext cx="4651375" cy="18711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Режимы нарушения защиты:</a:t>
            </a:r>
          </a:p>
          <a:p>
            <a:pPr algn="l" rtl="0"/>
            <a:r>
              <a:rPr lang="ru-RU" sz="1600" b="0" i="0" u="none" baseline="0" dirty="0"/>
              <a:t>Защита</a:t>
            </a:r>
          </a:p>
          <a:p>
            <a:pPr algn="l" rtl="0"/>
            <a:r>
              <a:rPr lang="ru-RU" sz="1600" b="0" i="0" u="none" baseline="0" dirty="0"/>
              <a:t>Ограничение </a:t>
            </a:r>
          </a:p>
          <a:p>
            <a:pPr algn="l" rtl="0"/>
            <a:r>
              <a:rPr lang="ru-RU" sz="1600" b="0" i="0" u="none" baseline="0" dirty="0"/>
              <a:t>Отключение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7" y="3648075"/>
            <a:ext cx="852338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82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Устаревание данных защиты портов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3" y="1624013"/>
            <a:ext cx="8477254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92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911749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Работа защиты портов совместно с IP-телефонами</a:t>
            </a:r>
            <a:endParaRPr lang="ru-RU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458679"/>
            <a:ext cx="1304925" cy="417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4" y="2903538"/>
            <a:ext cx="5640928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9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SNMP-уведомление об изменениях MAC-адресов</a:t>
            </a:r>
            <a:endParaRPr lang="ru-RU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69" y="1762125"/>
            <a:ext cx="7129462" cy="393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2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0651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Обеспечение безопасности оконечных устройств традиционным способом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44" y="1209862"/>
            <a:ext cx="5422713" cy="496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атак на VLAN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028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Атаки перехода (Hopping) VLAN</a:t>
            </a:r>
            <a:endParaRPr lang="ru-RU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24" y="1387475"/>
            <a:ext cx="8482352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Атака VLAN Double-Tagging</a:t>
            </a:r>
            <a:endParaRPr lang="ru-RU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014414"/>
            <a:ext cx="2860675" cy="21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88533" y="1443038"/>
            <a:ext cx="2961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Шаг 1 – атака Double Tagging</a:t>
            </a:r>
            <a:endParaRPr lang="ru-RU" sz="1600" dirty="0">
              <a:solidFill>
                <a:schemeClr val="bg2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26" y="2409114"/>
            <a:ext cx="2874874" cy="253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4148138"/>
            <a:ext cx="3602114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84033" y="3023836"/>
            <a:ext cx="2961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Шаг 2 – атака Double Tagging</a:t>
            </a:r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9696" y="5237163"/>
            <a:ext cx="2961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ru-RU" sz="1600" b="0" i="0" u="none" baseline="0">
                <a:solidFill>
                  <a:schemeClr val="bg2"/>
                </a:solidFill>
              </a:rPr>
              <a:t>Шаг 3 – атака Double Tagging</a:t>
            </a:r>
            <a:endParaRPr lang="ru-RU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sz="3200" b="0" i="0" u="none" baseline="0"/>
              <a:t>Нейтрализация атак перехода VLAN</a:t>
            </a:r>
            <a:endParaRPr lang="ru-RU" sz="3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3" y="1714499"/>
            <a:ext cx="7427934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085196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Функция PVLAN Edge</a:t>
            </a:r>
            <a:endParaRPr lang="ru-RU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517" y="1385868"/>
            <a:ext cx="4722967" cy="479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Проверка защищенных портов</a:t>
            </a:r>
            <a:endParaRPr lang="ru-RU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412" y="1201738"/>
            <a:ext cx="6459176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Частные сети VLAN</a:t>
            </a:r>
            <a:endParaRPr lang="ru-RU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6" y="1679575"/>
            <a:ext cx="7985429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0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6.2.5: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DHCP-атак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32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Спуфинг DHCP</a:t>
            </a:r>
            <a:endParaRPr lang="ru-RU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114273"/>
            <a:ext cx="7934325" cy="511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3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Истощение DHCP</a:t>
            </a:r>
            <a:endParaRPr lang="ru-RU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465036"/>
            <a:ext cx="5906364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84809" y="1034891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Злоумышленник инициирует атаку истощения (Starvation)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4008211"/>
            <a:ext cx="6358286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84808" y="3603018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DHCP-сервер предлагает 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27423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Сеть без границ</a:t>
            </a: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62" y="1190905"/>
            <a:ext cx="7918076" cy="494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3200" b="0" i="0" u="none" baseline="0"/>
              <a:t>Истощение DHCP</a:t>
            </a:r>
            <a:endParaRPr lang="ru-RU" sz="32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84809" y="1034891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2000" b="0" i="0" u="none" baseline="0"/>
              <a:t>Клиент запрашивает все предложения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84808" y="3603018"/>
            <a:ext cx="8044815" cy="4051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2000" b="0" i="0" u="none" baseline="0"/>
              <a:t>DHCP-сервер подтверждает все запросы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1465036"/>
            <a:ext cx="6599478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" y="4019324"/>
            <a:ext cx="6741071" cy="1568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Нейтрализация атак на VLAN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84810" y="1237488"/>
            <a:ext cx="3815715" cy="4073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Коммутатор отклоняет пакеты, содержащие определенную информацию, а именно:</a:t>
            </a:r>
          </a:p>
          <a:p>
            <a:pPr algn="l" rtl="0"/>
            <a:r>
              <a:rPr lang="ru-RU" sz="1600" b="0" i="0" u="none" baseline="0" dirty="0"/>
              <a:t>Неавторизованные </a:t>
            </a:r>
            <a:r>
              <a:rPr lang="ru-RU" sz="1600" b="0" i="0" u="none" baseline="0" dirty="0" smtClean="0"/>
              <a:t>сообщения</a:t>
            </a:r>
            <a:r>
              <a:rPr lang="en-US" sz="1600" b="0" i="0" u="none" baseline="0" dirty="0" smtClean="0"/>
              <a:t> </a:t>
            </a:r>
            <a:r>
              <a:rPr lang="ru-RU" sz="1600" b="0" i="0" u="none" baseline="0" dirty="0" smtClean="0"/>
              <a:t>DHCP-сервера </a:t>
            </a:r>
            <a:r>
              <a:rPr lang="ru-RU" sz="1600" b="0" i="0" u="none" baseline="0" dirty="0"/>
              <a:t>с </a:t>
            </a:r>
            <a:r>
              <a:rPr lang="ru-RU" sz="1600" b="0" i="0" u="none" baseline="0" dirty="0" err="1"/>
              <a:t>недоверенного</a:t>
            </a:r>
            <a:r>
              <a:rPr lang="ru-RU" sz="1600" b="0" i="0" u="none" baseline="0" dirty="0"/>
              <a:t> порта</a:t>
            </a:r>
            <a:endParaRPr lang="ru-RU" sz="1600" dirty="0"/>
          </a:p>
          <a:p>
            <a:pPr algn="l" rtl="0"/>
            <a:r>
              <a:rPr lang="ru-RU" sz="1600" b="0" i="0" u="none" baseline="0" dirty="0"/>
              <a:t>Неавторизованные сообщения DHCP-клиента, </a:t>
            </a:r>
            <a:r>
              <a:rPr lang="ru-RU" sz="1600" b="0" i="0" u="none" baseline="0" dirty="0" smtClean="0"/>
              <a:t>не </a:t>
            </a:r>
            <a:r>
              <a:rPr lang="ru-RU" sz="1600" b="0" i="0" u="none" baseline="0" dirty="0" err="1" smtClean="0"/>
              <a:t>соответст</a:t>
            </a:r>
            <a:r>
              <a:rPr lang="en-US" sz="1600" b="0" i="0" u="none" baseline="0" dirty="0" smtClean="0"/>
              <a:t>­</a:t>
            </a:r>
            <a:r>
              <a:rPr lang="ru-RU" sz="1600" b="0" i="0" u="none" baseline="0" dirty="0" err="1" smtClean="0"/>
              <a:t>вующие</a:t>
            </a:r>
            <a:r>
              <a:rPr lang="ru-RU" sz="1600" b="0" i="0" u="none" baseline="0" dirty="0" smtClean="0"/>
              <a:t> </a:t>
            </a:r>
            <a:r>
              <a:rPr lang="ru-RU" sz="1600" b="0" i="0" u="none" baseline="0" dirty="0"/>
              <a:t>таблице </a:t>
            </a:r>
            <a:r>
              <a:rPr lang="ru-RU" sz="1600" b="0" i="0" u="none" baseline="0" dirty="0" err="1"/>
              <a:t>снупинга</a:t>
            </a:r>
            <a:r>
              <a:rPr lang="ru-RU" sz="1600" b="0" i="0" u="none" baseline="0" dirty="0"/>
              <a:t> или превышающие определенное количество сообщений в секунду</a:t>
            </a:r>
          </a:p>
          <a:p>
            <a:pPr algn="l" rtl="0"/>
            <a:r>
              <a:rPr lang="ru-RU" sz="1600" b="0" i="0" u="none" baseline="0" dirty="0"/>
              <a:t>Пакеты DHCP </a:t>
            </a:r>
            <a:r>
              <a:rPr lang="ru-RU" sz="1600" b="0" i="0" u="none" baseline="0" dirty="0" err="1"/>
              <a:t>relay-agent</a:t>
            </a:r>
            <a:r>
              <a:rPr lang="ru-RU" sz="1600" b="0" i="0" u="none" baseline="0" dirty="0"/>
              <a:t>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с</a:t>
            </a:r>
            <a:r>
              <a:rPr lang="ru-RU" sz="1600" b="0" i="0" u="none" baseline="0" dirty="0"/>
              <a:t> опцией 82 с </a:t>
            </a:r>
            <a:r>
              <a:rPr lang="ru-RU" sz="1600" b="0" i="0" u="none" baseline="0" dirty="0" err="1"/>
              <a:t>недоверенного</a:t>
            </a:r>
            <a:r>
              <a:rPr lang="ru-RU" sz="1600" b="0" i="0" u="none" baseline="0" dirty="0"/>
              <a:t> порта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63" y="1266062"/>
            <a:ext cx="4531837" cy="398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DHCP Snooping</a:t>
            </a:r>
            <a:endParaRPr lang="ru-RU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94" y="1233488"/>
            <a:ext cx="5484813" cy="498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sz="3200" b="0" i="0" u="none" baseline="0"/>
              <a:t>Пример конфигурирования DHCP Snooping</a:t>
            </a:r>
            <a:endParaRPr lang="ru-RU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906588"/>
            <a:ext cx="8400683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15913" y="13803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Эталонная топология DHCP </a:t>
            </a:r>
            <a:r>
              <a:rPr lang="ru-RU" sz="1800" b="0" i="0" u="none" baseline="0" dirty="0" err="1"/>
              <a:t>Snooping</a:t>
            </a:r>
            <a:endParaRPr lang="ru-RU" sz="1800" b="0" i="0" u="none" baseline="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848100"/>
            <a:ext cx="6654800" cy="245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15913" y="33996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Настройка максимального числа MAC-адресов</a:t>
            </a:r>
          </a:p>
        </p:txBody>
      </p:sp>
    </p:spTree>
    <p:extLst>
      <p:ext uri="{BB962C8B-B14F-4D97-AF65-F5344CB8AC3E}">
        <p14:creationId xmlns:p14="http://schemas.microsoft.com/office/powerpoint/2010/main" val="2588522352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sz="3200" b="0" i="0" u="none" baseline="0"/>
              <a:t>Пример конфигурирования DHCP Snooping</a:t>
            </a:r>
            <a:endParaRPr lang="ru-RU" sz="32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15913" y="1380363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работы DHCP </a:t>
            </a:r>
            <a:r>
              <a:rPr lang="ru-RU" sz="1800" b="0" i="0" u="none" baseline="0" dirty="0" err="1"/>
              <a:t>Snooping</a:t>
            </a:r>
            <a:endParaRPr lang="ru-RU" sz="1800" b="0" i="0" u="none" baseline="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15913" y="5119305"/>
            <a:ext cx="8168640" cy="448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Настройка максимального числа MAC-адресов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768094"/>
            <a:ext cx="4321175" cy="325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5488538"/>
            <a:ext cx="6969125" cy="79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659229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6.2.6: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ARP-атак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241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Спуфинг ARP и ARP Poisoning</a:t>
            </a:r>
            <a:endParaRPr lang="ru-RU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8" y="1152524"/>
            <a:ext cx="849568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Нейтрализация атак ARP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18160" y="1321307"/>
            <a:ext cx="2539366" cy="878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Динамическая проверка ARP: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6" y="1321307"/>
            <a:ext cx="5118100" cy="468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динамического инспектирования ARP</a:t>
            </a:r>
            <a:endParaRPr lang="ru-RU" sz="28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69" y="1230313"/>
            <a:ext cx="6037263" cy="496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7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sz="3200" b="0" i="0" u="none" baseline="0"/>
              <a:t>Пример конфигурирования DHCP Snooping</a:t>
            </a:r>
            <a:endParaRPr lang="ru-RU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355725"/>
            <a:ext cx="5329704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53050" y="2066925"/>
            <a:ext cx="3524250" cy="384810"/>
          </a:xfrm>
        </p:spPr>
        <p:txBody>
          <a:bodyPr/>
          <a:lstStyle/>
          <a:p>
            <a:pPr marL="0" indent="0" algn="l" rtl="0">
              <a:buNone/>
            </a:pPr>
            <a:r>
              <a:rPr lang="ru-RU" sz="2000" b="0" i="0" u="none" baseline="0"/>
              <a:t>Эталонная топология ARP</a:t>
            </a:r>
            <a:endParaRPr lang="ru-RU" sz="20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4" y="4403725"/>
            <a:ext cx="520215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01649" y="5235575"/>
            <a:ext cx="2898776" cy="73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itchFamily="34" charset="0"/>
              <a:buNone/>
            </a:pPr>
            <a:r>
              <a:rPr lang="ru-RU" sz="2000" b="0" i="0" u="none" baseline="0"/>
              <a:t>Конфигурирование динамического инспектирования ARP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7319078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Обеспечение безопасности оконечных устройств в сети без границ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40080" y="1237488"/>
            <a:ext cx="3567643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Вопросы, которые </a:t>
            </a:r>
            <a:r>
              <a:rPr lang="ru-RU" sz="1800" b="0" i="0" u="none" baseline="0" dirty="0" smtClean="0"/>
              <a:t>следует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smtClean="0"/>
              <a:t>задать </a:t>
            </a:r>
            <a:r>
              <a:rPr lang="ru-RU" sz="1800" b="0" i="0" u="none" baseline="0" dirty="0"/>
              <a:t>после вредоносной атаки:</a:t>
            </a:r>
          </a:p>
          <a:p>
            <a:pPr algn="l" rtl="0"/>
            <a:r>
              <a:rPr lang="ru-RU" sz="1600" b="0" i="0" u="none" baseline="0" dirty="0"/>
              <a:t>Откуда произошла атака?</a:t>
            </a:r>
          </a:p>
          <a:p>
            <a:pPr algn="l" rtl="0"/>
            <a:r>
              <a:rPr lang="ru-RU" sz="1600" b="0" i="0" u="none" baseline="0" dirty="0"/>
              <a:t>Каковы метод атаки и точка вторжения?</a:t>
            </a:r>
          </a:p>
          <a:p>
            <a:pPr algn="l" rtl="0"/>
            <a:r>
              <a:rPr lang="ru-RU" sz="1600" b="0" i="0" u="none" baseline="0" dirty="0"/>
              <a:t>Какие системы были затронуты?</a:t>
            </a:r>
          </a:p>
          <a:p>
            <a:pPr algn="l" rtl="0"/>
            <a:r>
              <a:rPr lang="ru-RU" sz="1600" b="0" i="0" u="none" baseline="0" dirty="0"/>
              <a:t>Что сделала угроза?</a:t>
            </a:r>
          </a:p>
          <a:p>
            <a:pPr algn="l" rtl="0"/>
            <a:r>
              <a:rPr lang="ru-RU" sz="1600" b="0" i="0" u="none" baseline="0" dirty="0"/>
              <a:t>Можно ли остановить угрозу </a:t>
            </a:r>
            <a:r>
              <a:rPr lang="en-US" sz="1600" b="0" i="0" u="none" baseline="0" dirty="0" smtClean="0"/>
              <a:t/>
            </a:r>
            <a:br>
              <a:rPr lang="en-US" sz="1600" b="0" i="0" u="none" baseline="0" dirty="0" smtClean="0"/>
            </a:br>
            <a:r>
              <a:rPr lang="ru-RU" sz="1600" b="0" i="0" u="none" baseline="0" dirty="0" smtClean="0"/>
              <a:t>и </a:t>
            </a:r>
            <a:r>
              <a:rPr lang="ru-RU" sz="1600" b="0" i="0" u="none" baseline="0" dirty="0"/>
              <a:t>ее первопричину?</a:t>
            </a:r>
          </a:p>
          <a:p>
            <a:pPr algn="l" rtl="0"/>
            <a:r>
              <a:rPr lang="ru-RU" sz="1600" b="0" i="0" u="none" baseline="0" dirty="0"/>
              <a:t>Как восстановить систему?</a:t>
            </a:r>
          </a:p>
          <a:p>
            <a:pPr algn="l" rtl="0"/>
            <a:r>
              <a:rPr lang="ru-RU" sz="1600" b="0" i="0" u="none" baseline="0" dirty="0"/>
              <a:t>Как предотвратить угрозы в дальнейшем?</a:t>
            </a:r>
            <a:endParaRPr lang="ru-RU" sz="16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421505" y="1237488"/>
            <a:ext cx="4122420" cy="43295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Защита на хосте:</a:t>
            </a:r>
          </a:p>
          <a:p>
            <a:pPr algn="l" rtl="0"/>
            <a:r>
              <a:rPr lang="ru-RU" sz="1600" b="0" i="0" u="none" baseline="0" dirty="0"/>
              <a:t>Антивирус/антивредоносное ПО</a:t>
            </a:r>
          </a:p>
          <a:p>
            <a:pPr algn="l" rtl="0"/>
            <a:r>
              <a:rPr lang="ru-RU" sz="1600" b="0" i="0" u="none" baseline="0" dirty="0"/>
              <a:t>Фильтрация спама</a:t>
            </a:r>
          </a:p>
          <a:p>
            <a:pPr algn="l" rtl="0"/>
            <a:r>
              <a:rPr lang="ru-RU" sz="1600" b="0" i="0" u="none" baseline="0" dirty="0"/>
              <a:t>Фильтрация URL-адресов</a:t>
            </a:r>
          </a:p>
          <a:p>
            <a:pPr algn="l" rtl="0"/>
            <a:r>
              <a:rPr lang="ru-RU" sz="1600" b="0" i="0" u="none" baseline="0" dirty="0"/>
              <a:t>Черные списки</a:t>
            </a:r>
          </a:p>
          <a:p>
            <a:pPr algn="l" rtl="0"/>
            <a:r>
              <a:rPr lang="ru-RU" sz="1600" b="0" i="0" u="none" baseline="0" dirty="0"/>
              <a:t>Предотвращение потери данных (DLP)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sz="3200" b="0" i="0" u="none" baseline="0"/>
              <a:t>Пример конфигурирования DHCP Snooping</a:t>
            </a:r>
            <a:endParaRPr lang="ru-RU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1475" y="1485900"/>
            <a:ext cx="7543800" cy="384810"/>
          </a:xfrm>
        </p:spPr>
        <p:txBody>
          <a:bodyPr/>
          <a:lstStyle/>
          <a:p>
            <a:pPr marL="0" indent="0" algn="l" rtl="0">
              <a:buNone/>
            </a:pPr>
            <a:r>
              <a:rPr lang="ru-RU" sz="2000" b="0" i="0" u="none" baseline="0"/>
              <a:t>Проверка источника, назначения и IP-адреса</a:t>
            </a:r>
            <a:endParaRPr lang="ru-RU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2076449"/>
            <a:ext cx="6289675" cy="40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673473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6.2.7: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атак </a:t>
            </a:r>
            <a:r>
              <a:rPr lang="ru-RU" sz="2800" b="0" i="0" u="none" baseline="0" dirty="0" err="1"/>
              <a:t>спуфинга</a:t>
            </a:r>
            <a:r>
              <a:rPr lang="ru-RU" sz="2800" b="0" i="0" u="none" baseline="0" dirty="0"/>
              <a:t> адресов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480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Атаки спуфинга адресов</a:t>
            </a:r>
            <a:endParaRPr lang="ru-RU" sz="28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1" y="1079499"/>
            <a:ext cx="5083898" cy="280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2" y="2543175"/>
            <a:ext cx="3910831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97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Нейтрализация атак спуфинга адресов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20979" y="1260348"/>
            <a:ext cx="8519638" cy="3113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Для каждого </a:t>
            </a:r>
            <a:r>
              <a:rPr lang="ru-RU" sz="1600" b="0" i="0" u="none" baseline="0" dirty="0" err="1">
                <a:solidFill>
                  <a:schemeClr val="bg2"/>
                </a:solidFill>
              </a:rPr>
              <a:t>недоверенного</a:t>
            </a:r>
            <a:r>
              <a:rPr lang="ru-RU" sz="1600" b="0" i="0" u="none" baseline="0" dirty="0">
                <a:solidFill>
                  <a:schemeClr val="bg2"/>
                </a:solidFill>
              </a:rPr>
              <a:t> порта существует два возможных уровня </a:t>
            </a:r>
            <a:r>
              <a:rPr lang="en-US" sz="1600" b="0" i="0" u="none" baseline="0" dirty="0" smtClean="0">
                <a:solidFill>
                  <a:schemeClr val="bg2"/>
                </a:solidFill>
              </a:rPr>
              <a:t/>
            </a:r>
            <a:br>
              <a:rPr lang="en-US" sz="1600" b="0" i="0" u="none" baseline="0" dirty="0" smtClean="0">
                <a:solidFill>
                  <a:schemeClr val="bg2"/>
                </a:solidFill>
              </a:rPr>
            </a:br>
            <a:r>
              <a:rPr lang="ru-RU" sz="1600" b="0" i="0" u="none" baseline="0" dirty="0" smtClean="0">
                <a:solidFill>
                  <a:schemeClr val="bg2"/>
                </a:solidFill>
              </a:rPr>
              <a:t>фильтрации </a:t>
            </a:r>
            <a:r>
              <a:rPr lang="ru-RU" sz="1600" b="0" i="0" u="none" baseline="0" dirty="0">
                <a:solidFill>
                  <a:schemeClr val="bg2"/>
                </a:solidFill>
              </a:rPr>
              <a:t>IP-трафика:</a:t>
            </a:r>
          </a:p>
          <a:p>
            <a:pPr algn="l" rtl="0"/>
            <a:r>
              <a:rPr lang="ru-RU" sz="1600" b="0" i="0" u="none" baseline="0" dirty="0">
                <a:solidFill>
                  <a:schemeClr val="bg2"/>
                </a:solidFill>
              </a:rPr>
              <a:t>Фильтр IP-адреса источника</a:t>
            </a:r>
            <a:endParaRPr lang="ru-RU" sz="1600" dirty="0">
              <a:solidFill>
                <a:schemeClr val="bg2"/>
              </a:solidFill>
            </a:endParaRPr>
          </a:p>
          <a:p>
            <a:pPr algn="l" rtl="0"/>
            <a:r>
              <a:rPr lang="ru-RU" sz="1600" b="0" i="0" u="none" baseline="0" dirty="0">
                <a:solidFill>
                  <a:schemeClr val="bg2"/>
                </a:solidFill>
              </a:rPr>
              <a:t>Фильтр IP- и MAC-адреса </a:t>
            </a:r>
            <a:r>
              <a:rPr lang="en-US" sz="1600" b="0" i="0" u="none" baseline="0" dirty="0" smtClean="0">
                <a:solidFill>
                  <a:schemeClr val="bg2"/>
                </a:solidFill>
              </a:rPr>
              <a:t/>
            </a:r>
            <a:br>
              <a:rPr lang="en-US" sz="1600" b="0" i="0" u="none" baseline="0" dirty="0" smtClean="0">
                <a:solidFill>
                  <a:schemeClr val="bg2"/>
                </a:solidFill>
              </a:rPr>
            </a:br>
            <a:r>
              <a:rPr lang="ru-RU" sz="1600" b="0" i="0" u="none" baseline="0" dirty="0" smtClean="0">
                <a:solidFill>
                  <a:schemeClr val="bg2"/>
                </a:solidFill>
              </a:rPr>
              <a:t>источника</a:t>
            </a:r>
            <a:endParaRPr lang="ru-RU" sz="1600" b="0" i="0" u="none" baseline="0" dirty="0">
              <a:solidFill>
                <a:schemeClr val="bg2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76413"/>
            <a:ext cx="4784726" cy="413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IP Source Guard</a:t>
            </a:r>
            <a:endParaRPr lang="ru-RU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8" y="1003300"/>
            <a:ext cx="4024768" cy="232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669154" y="1793748"/>
            <a:ext cx="4014606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Эталонная топология IP Source Guard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552" y="3651942"/>
            <a:ext cx="5263453" cy="8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15" y="5025722"/>
            <a:ext cx="6223285" cy="111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5101020" y="3280364"/>
            <a:ext cx="3582739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Конфигурирование IP </a:t>
            </a:r>
            <a:r>
              <a:rPr lang="ru-RU" sz="1600" b="0" i="0" u="none" baseline="0" dirty="0" err="1">
                <a:solidFill>
                  <a:schemeClr val="bg2"/>
                </a:solidFill>
              </a:rPr>
              <a:t>Source</a:t>
            </a:r>
            <a:r>
              <a:rPr lang="ru-RU" sz="1600" b="0" i="0" u="none" baseline="0" dirty="0">
                <a:solidFill>
                  <a:schemeClr val="bg2"/>
                </a:solidFill>
              </a:rPr>
              <a:t> </a:t>
            </a:r>
            <a:r>
              <a:rPr lang="ru-RU" sz="1600" b="0" i="0" u="none" baseline="0" dirty="0" err="1">
                <a:solidFill>
                  <a:schemeClr val="bg2"/>
                </a:solidFill>
              </a:rPr>
              <a:t>Guard</a:t>
            </a:r>
            <a:endParaRPr lang="ru-RU" sz="1600" b="0" i="0" u="none" baseline="0" dirty="0">
              <a:solidFill>
                <a:schemeClr val="bg2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1163954" y="4654145"/>
            <a:ext cx="3505200" cy="371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>
                <a:solidFill>
                  <a:schemeClr val="bg2"/>
                </a:solidFill>
              </a:rPr>
              <a:t>Проверка работы IP </a:t>
            </a:r>
            <a:r>
              <a:rPr lang="ru-RU" sz="1600" b="0" i="0" u="none" baseline="0" dirty="0" err="1">
                <a:solidFill>
                  <a:schemeClr val="bg2"/>
                </a:solidFill>
              </a:rPr>
              <a:t>Source</a:t>
            </a:r>
            <a:r>
              <a:rPr lang="ru-RU" sz="1600" b="0" i="0" u="none" baseline="0" dirty="0">
                <a:solidFill>
                  <a:schemeClr val="bg2"/>
                </a:solidFill>
              </a:rPr>
              <a:t> </a:t>
            </a:r>
            <a:r>
              <a:rPr lang="ru-RU" sz="1600" b="0" i="0" u="none" baseline="0" dirty="0" err="1">
                <a:solidFill>
                  <a:schemeClr val="bg2"/>
                </a:solidFill>
              </a:rPr>
              <a:t>Guard</a:t>
            </a:r>
            <a:endParaRPr lang="ru-RU" sz="1600" b="0" i="0" u="none" baseline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/>
              <a:t>Тема 6.2.8:</a:t>
            </a:r>
            <a:r>
              <a:rPr lang="ru-RU" sz="2800"/>
              <a:t/>
            </a:r>
            <a:br>
              <a:rPr lang="ru-RU" sz="2800"/>
            </a:br>
            <a:r>
              <a:rPr lang="ru-RU" sz="2800" b="0" i="0" u="none" baseline="0"/>
              <a:t>Протокол связующего дерева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85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Знакомство с протоколом связующего дерева</a:t>
            </a:r>
            <a:endParaRPr lang="ru-RU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86" y="1514474"/>
            <a:ext cx="8276828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Различные реализации протокола связующего дерева (</a:t>
            </a:r>
            <a:r>
              <a:rPr lang="ru-RU" sz="2800" b="0" i="0" u="none" baseline="0" dirty="0" err="1"/>
              <a:t>Spanning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Tree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Protocol</a:t>
            </a:r>
            <a:r>
              <a:rPr lang="ru-RU" sz="2800" b="0" i="0" u="none" baseline="0" dirty="0"/>
              <a:t>, STP)</a:t>
            </a:r>
            <a:endParaRPr lang="ru-RU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8" y="1574800"/>
            <a:ext cx="8084684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Роли портов STP</a:t>
            </a:r>
            <a:endParaRPr lang="ru-RU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96" y="1111250"/>
            <a:ext cx="6492809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23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Корневой мост STP</a:t>
            </a:r>
            <a:endParaRPr lang="ru-RU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7" y="1163638"/>
            <a:ext cx="5995987" cy="490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2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Современные решения для безопасности оконечных устройств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27" y="1096869"/>
            <a:ext cx="4750547" cy="508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5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Стоимость пути STP</a:t>
            </a:r>
            <a:endParaRPr lang="ru-RU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2" y="1039813"/>
            <a:ext cx="7144837" cy="512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Формат кадра 802.1D BPDU</a:t>
            </a:r>
            <a:endParaRPr lang="ru-RU" sz="28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0" y="1516063"/>
            <a:ext cx="8293381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8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Распространение и обработка BPDU-сообщений</a:t>
            </a:r>
            <a:endParaRPr lang="ru-RU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298575"/>
            <a:ext cx="6619875" cy="470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Расширенный ИД системы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82" y="1285874"/>
            <a:ext cx="6675437" cy="48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6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Выбор корневого моста</a:t>
            </a:r>
            <a:endParaRPr lang="ru-RU" sz="28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953" y="1095374"/>
            <a:ext cx="4376094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2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6.2.9: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Нейтрализация STP-атак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607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Атаки путем манипуляций STP</a:t>
            </a:r>
            <a:endParaRPr lang="ru-RU" sz="28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" y="946151"/>
            <a:ext cx="4182402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33" y="3070225"/>
            <a:ext cx="482603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4812029" y="1886140"/>
            <a:ext cx="2808923" cy="425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Спуфинг корневого моста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174368" y="4991196"/>
            <a:ext cx="3959482" cy="3998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2"/>
                </a:solidFill>
              </a:rPr>
              <a:t>Успешная манипуляция STP</a:t>
            </a:r>
          </a:p>
        </p:txBody>
      </p:sp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Нейтрализация STP-атак</a:t>
            </a:r>
            <a:endParaRPr lang="ru-RU" sz="28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32" y="1228724"/>
            <a:ext cx="6408737" cy="4936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PortFast</a:t>
            </a:r>
            <a:endParaRPr lang="ru-RU" sz="28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66" y="1516063"/>
            <a:ext cx="6612468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4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BDPU </a:t>
            </a:r>
            <a:r>
              <a:rPr lang="ru-RU" sz="2800" b="0" i="0" u="none" baseline="0" dirty="0" err="1"/>
              <a:t>Guard</a:t>
            </a:r>
            <a:endParaRPr lang="ru-RU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35" y="1657350"/>
            <a:ext cx="8014931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3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0850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Аппаратное и программное шифрование локальных данных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281" y="1220788"/>
            <a:ext cx="6421438" cy="483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42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576388"/>
            <a:ext cx="7369175" cy="461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1"/>
          <p:cNvSpPr txBox="1">
            <a:spLocks/>
          </p:cNvSpPr>
          <p:nvPr/>
        </p:nvSpPr>
        <p:spPr>
          <a:xfrm>
            <a:off x="229702" y="104555"/>
            <a:ext cx="8845718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/>
              <a:t>Конфигурирование </a:t>
            </a:r>
            <a:r>
              <a:rPr lang="ru-RU" sz="2800" dirty="0" err="1"/>
              <a:t>Root</a:t>
            </a:r>
            <a:r>
              <a:rPr lang="ru-RU" sz="2800" dirty="0"/>
              <a:t> </a:t>
            </a:r>
            <a:r>
              <a:rPr lang="ru-RU" sz="2800" dirty="0" err="1"/>
              <a:t>Guard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84058428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Loop Guard</a:t>
            </a:r>
            <a:endParaRPr lang="ru-RU" sz="28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05" y="1200150"/>
            <a:ext cx="688799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8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6.1.2: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Защита от вредоносного ПО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7236</TotalTime>
  <Words>934</Words>
  <Application>Microsoft Office PowerPoint</Application>
  <PresentationFormat>Экран (4:3)</PresentationFormat>
  <Paragraphs>303</Paragraphs>
  <Slides>82</Slides>
  <Notes>69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82</vt:i4>
      </vt:variant>
    </vt:vector>
  </HeadingPairs>
  <TitlesOfParts>
    <vt:vector size="86" baseType="lpstr">
      <vt:lpstr>Arial</vt:lpstr>
      <vt:lpstr>Calibri</vt:lpstr>
      <vt:lpstr>Ciscolight</vt:lpstr>
      <vt:lpstr>NetAcad_White_PPT_Template 05Oct12</vt:lpstr>
      <vt:lpstr>Лекція 6: Обеспечение безопасности  локальной сети (LAN)</vt:lpstr>
      <vt:lpstr>Тема 6.1.1: Знакомство с безопасностью оконечных устройств</vt:lpstr>
      <vt:lpstr>Защита элементов сети LAN</vt:lpstr>
      <vt:lpstr>Обеспечение безопасности оконечных устройств традиционным способом</vt:lpstr>
      <vt:lpstr>Сеть без границ</vt:lpstr>
      <vt:lpstr>Обеспечение безопасности оконечных устройств в сети без границ</vt:lpstr>
      <vt:lpstr>Современные решения для безопасности оконечных устройств</vt:lpstr>
      <vt:lpstr>Аппаратное и программное шифрование локальных данных</vt:lpstr>
      <vt:lpstr>Тема 6.1.2: Защита от вредоносного ПО</vt:lpstr>
      <vt:lpstr>Усовершенствованная защита от вредоносного ПО</vt:lpstr>
      <vt:lpstr>AMP и управляемая защита от угроз</vt:lpstr>
      <vt:lpstr>AMP для оконечных устройств</vt:lpstr>
      <vt:lpstr>Тема 6.1.3: Защита электронной почты и веб-трафика</vt:lpstr>
      <vt:lpstr>Защита электронной почты и веб-трафика</vt:lpstr>
      <vt:lpstr>Устройство защиты электронной почты Cisco ESA</vt:lpstr>
      <vt:lpstr>Устройство защиты веб-трафика Cisco WSA</vt:lpstr>
      <vt:lpstr>Тема 6.1.4: Контроль сетевого доступа</vt:lpstr>
      <vt:lpstr>Решения Cisco для контроля доступа к сети</vt:lpstr>
      <vt:lpstr>Функции Cisco NAC</vt:lpstr>
      <vt:lpstr>Компоненты Cisco NAC</vt:lpstr>
      <vt:lpstr>Сетевой доступ для гостей</vt:lpstr>
      <vt:lpstr>Профайлер Cisco NAC</vt:lpstr>
      <vt:lpstr>Тема 6.2.1: Угрозы безопасности уровня 2</vt:lpstr>
      <vt:lpstr>Описание уязвимостей на 2-м уровне</vt:lpstr>
      <vt:lpstr>Категории атак на коммутаторы</vt:lpstr>
      <vt:lpstr>Тема 6.2.2: Атаки на таблицы CAM</vt:lpstr>
      <vt:lpstr>Базовый режим работы коммутатора</vt:lpstr>
      <vt:lpstr>Пример использования таблицы САМ</vt:lpstr>
      <vt:lpstr>Атака на таблицу САМ</vt:lpstr>
      <vt:lpstr>Атака на таблицу САМ</vt:lpstr>
      <vt:lpstr>Инструменты атаки на таблицу САМ</vt:lpstr>
      <vt:lpstr>Тема 6.2.3: Нейтрализация атаки на таблицу CAM</vt:lpstr>
      <vt:lpstr>Способы борьбы с атаками на таблицу САМ</vt:lpstr>
      <vt:lpstr>Защита портов</vt:lpstr>
      <vt:lpstr>Включение опций защиты портов</vt:lpstr>
      <vt:lpstr>Нарушение защиты портов</vt:lpstr>
      <vt:lpstr>Устаревание данных защиты портов</vt:lpstr>
      <vt:lpstr>Работа защиты портов совместно с IP-телефонами</vt:lpstr>
      <vt:lpstr>SNMP-уведомление об изменениях MAC-адресов</vt:lpstr>
      <vt:lpstr>Тема 6.2.4: Нейтрализация атак на VLAN</vt:lpstr>
      <vt:lpstr>Атаки перехода (Hopping) VLAN</vt:lpstr>
      <vt:lpstr>Атака VLAN Double-Tagging</vt:lpstr>
      <vt:lpstr>Нейтрализация атак перехода VLAN</vt:lpstr>
      <vt:lpstr>Функция PVLAN Edge</vt:lpstr>
      <vt:lpstr>Проверка защищенных портов</vt:lpstr>
      <vt:lpstr>Частные сети VLAN</vt:lpstr>
      <vt:lpstr>Тема 6.2.5: Нейтрализация DHCP-атак</vt:lpstr>
      <vt:lpstr>Спуфинг DHCP</vt:lpstr>
      <vt:lpstr>Истощение DHCP</vt:lpstr>
      <vt:lpstr>Истощение DHCP</vt:lpstr>
      <vt:lpstr>Нейтрализация атак на VLAN</vt:lpstr>
      <vt:lpstr>Конфигурирование DHCP Snooping</vt:lpstr>
      <vt:lpstr>Пример конфигурирования DHCP Snooping</vt:lpstr>
      <vt:lpstr>Пример конфигурирования DHCP Snooping</vt:lpstr>
      <vt:lpstr>Тема 6.2.6: Нейтрализация ARP-атак</vt:lpstr>
      <vt:lpstr>Спуфинг ARP и ARP Poisoning</vt:lpstr>
      <vt:lpstr>Нейтрализация атак ARP</vt:lpstr>
      <vt:lpstr>Конфигурирование динамического инспектирования ARP</vt:lpstr>
      <vt:lpstr>Пример конфигурирования DHCP Snooping</vt:lpstr>
      <vt:lpstr>Пример конфигурирования DHCP Snooping</vt:lpstr>
      <vt:lpstr>Тема 6.2.7: Нейтрализация атак спуфинга адресов</vt:lpstr>
      <vt:lpstr>Атаки спуфинга адресов</vt:lpstr>
      <vt:lpstr>Нейтрализация атак спуфинга адресов</vt:lpstr>
      <vt:lpstr>Конфигурирование IP Source Guard</vt:lpstr>
      <vt:lpstr>Тема 6.2.8: Протокол связующего дерева</vt:lpstr>
      <vt:lpstr>Знакомство с протоколом связующего дерева</vt:lpstr>
      <vt:lpstr>Различные реализации протокола связующего дерева (Spanning Tree Protocol, STP)</vt:lpstr>
      <vt:lpstr>Роли портов STP</vt:lpstr>
      <vt:lpstr>Корневой мост STP</vt:lpstr>
      <vt:lpstr>Стоимость пути STP</vt:lpstr>
      <vt:lpstr>Формат кадра 802.1D BPDU</vt:lpstr>
      <vt:lpstr>Распространение и обработка BPDU-сообщений</vt:lpstr>
      <vt:lpstr>Расширенный ИД системы</vt:lpstr>
      <vt:lpstr>Выбор корневого моста</vt:lpstr>
      <vt:lpstr>Тема 6.2.9: Нейтрализация STP-атак</vt:lpstr>
      <vt:lpstr>Атаки путем манипуляций STP</vt:lpstr>
      <vt:lpstr>Нейтрализация STP-атак</vt:lpstr>
      <vt:lpstr>Конфигурирование PortFast</vt:lpstr>
      <vt:lpstr>Конфигурирование BDPU Guard</vt:lpstr>
      <vt:lpstr>Презентация PowerPoint</vt:lpstr>
      <vt:lpstr>Конфигурирование Loop Guard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serhii yevseiev</cp:lastModifiedBy>
  <cp:revision>148</cp:revision>
  <dcterms:created xsi:type="dcterms:W3CDTF">2012-10-09T16:58:47Z</dcterms:created>
  <dcterms:modified xsi:type="dcterms:W3CDTF">2019-09-05T21:04:37Z</dcterms:modified>
</cp:coreProperties>
</file>